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0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8606140-E6EF-4150-B732-859138957814}" type="datetimeFigureOut">
              <a:rPr lang="en-GB" smtClean="0"/>
              <a:t>24/02/2020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EF8316-D5C8-4607-BFCF-0684DBEF5C2B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tre.org/capabilities/cybersecurity/threat-based-defense" TargetMode="External"/><Relationship Id="rId2" Type="http://schemas.openxmlformats.org/officeDocument/2006/relationships/hyperlink" Target="https://www.lockheedmartin.com/en-us/capabilities/cyber/cyber-kill-chai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0"/>
            <a:ext cx="7772400" cy="1470025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Introduction: Cyber Kill Chain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676400"/>
            <a:ext cx="6400800" cy="449580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Cyber Kill Chain involves steps that identify various stages used in cyber-attack from the initial stage to the final </a:t>
            </a: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 (</a:t>
            </a:r>
            <a:r>
              <a:rPr lang="en-US" dirty="0" smtClean="0">
                <a:solidFill>
                  <a:schemeClr val="tx1"/>
                </a:solidFill>
              </a:rPr>
              <a:t>Martin, 2020)</a:t>
            </a: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Cyber 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Kill Chain can also be defined as a framework that integrates intelligence driven defence approach to detect cyber-attacks from potential attackers. </a:t>
            </a:r>
            <a:endParaRPr lang="en-GB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Lockheed </a:t>
            </a:r>
            <a:r>
              <a:rPr lang="en-GB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Martin is credited for developing the Cyber Kill Chain model hence expanding the scope of cyber-security. </a:t>
            </a:r>
          </a:p>
          <a:p>
            <a:pPr algn="l"/>
            <a:r>
              <a:rPr lang="en-GB" dirty="0" smtClean="0"/>
              <a:t> </a:t>
            </a:r>
            <a:endParaRPr lang="en-GB" dirty="0"/>
          </a:p>
          <a:p>
            <a:pPr marL="457200" indent="-457200" algn="l">
              <a:buFont typeface="Arial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50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Importance of Cyber Kill Chain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Cyber Kill Chain helps to identify and prevent cyber intrusion activities.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Cyber Kill Chain proves that attackers have high capability of launching attack hence the need for great preparedness and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response </a:t>
            </a:r>
            <a:r>
              <a:rPr lang="en-GB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</a:rPr>
              <a:t>Martin, 2020)</a:t>
            </a:r>
            <a:r>
              <a:rPr lang="en-GB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Cyber Kill Chain enables an analyst to understand an enemy’s tactics and procedures thus designing alternative methods for safety.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864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Reconnaissance Stage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The attackers’ objective in this stage is to identify and select main targets.</a:t>
            </a:r>
          </a:p>
          <a:p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The techniques and tools utilised in this stage include harvesting of email addresses, and conference information among other materials for further use.</a:t>
            </a:r>
          </a:p>
          <a:p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The inherent risk include loss of company’s valuable or confidential 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GB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chemeClr val="tx1"/>
                </a:solidFill>
              </a:rPr>
              <a:t>Martin, 2020)</a:t>
            </a:r>
            <a:r>
              <a:rPr lang="en-GB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3000" dirty="0">
                <a:latin typeface="Times New Roman" pitchFamily="18" charset="0"/>
                <a:cs typeface="Times New Roman" pitchFamily="18" charset="0"/>
              </a:rPr>
              <a:t> Attack at this stage can be addressed by installing firewalls, perimeter security, and intrusion prevention systems.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062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Weaponization Stage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The main objective of the attacker is to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weaponize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deliverables like data files through remote access. 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The attacker employees the automated tool to couple a remote access Trojan.</a:t>
            </a: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The inherent risk in this stage is that the attacker is very active and can easily send malware like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ransomware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to attack an organization’s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files </a:t>
            </a: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chemeClr val="tx1"/>
                </a:solidFill>
              </a:rPr>
              <a:t>Martin, 2020)</a:t>
            </a: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Such attacks can be detected by installing Network Intrusion Detection Systems (NIDS) and denying the attack by installing Network-Based Intrusion Prevention System (NIPS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(Hutchins et al., 2011)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  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Delivery Stage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objective of the attacker is to identify proper platform for </a:t>
            </a:r>
            <a:r>
              <a:rPr lang="en-GB" sz="2800" dirty="0" err="1">
                <a:latin typeface="Times New Roman" pitchFamily="18" charset="0"/>
                <a:cs typeface="Times New Roman" pitchFamily="18" charset="0"/>
              </a:rPr>
              <a:t>weaponizing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attacker </a:t>
            </a:r>
            <a:r>
              <a:rPr lang="en-GB" sz="2800" dirty="0" err="1">
                <a:latin typeface="Times New Roman" pitchFamily="18" charset="0"/>
                <a:cs typeface="Times New Roman" pitchFamily="18" charset="0"/>
              </a:rPr>
              <a:t>weaponizes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bundle to items like USB, Web, and email of the victim.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inherent threat in this stage involves loading malicious codes into organization’s systems.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 can be addressed by being very vigilant and then denied by the use of proxy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filter</a:t>
            </a:r>
            <a:r>
              <a:rPr lang="en-US" sz="2800" dirty="0" smtClean="0"/>
              <a:t> (Hutchins et al., 2011)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1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Exploitation Stage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objective of the attacker assesses the point of vulnerability.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attacker intensifies and delivers malicious code into the system.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inherent risk is based on possibility of disrupting victim’s system.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 can be detected by installing host intrusion detection systems (HIDS) and patch that denies exploitation.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01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Installation Stage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attacker’s main objective is to establish persistency by looking for effective platform to launch attacks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attacker installs a remote access Trojan to initiate the mission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inherent risk in this case involves compromising organization’s system.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threat can be addressed by installing host intrusion detection systems and denied by the </a:t>
            </a:r>
            <a:r>
              <a:rPr lang="en-GB" sz="2800" dirty="0" err="1">
                <a:latin typeface="Times New Roman" pitchFamily="18" charset="0"/>
                <a:cs typeface="Times New Roman" pitchFamily="18" charset="0"/>
              </a:rPr>
              <a:t>chroot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jail. </a:t>
            </a:r>
          </a:p>
        </p:txBody>
      </p:sp>
    </p:spTree>
    <p:extLst>
      <p:ext uri="{BB962C8B-B14F-4D97-AF65-F5344CB8AC3E}">
        <p14:creationId xmlns:p14="http://schemas.microsoft.com/office/powerpoint/2010/main" val="191226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Command and Control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objective of the attacker is to perpetrate manipulation of the system.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attacker commands the channel to compromise host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main risk is that intruders are capable of controlling the keyboard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threat can be addressed by installing NIDS and Firewall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ACL</a:t>
            </a:r>
            <a:r>
              <a:rPr lang="en-US" sz="2800" dirty="0" smtClean="0"/>
              <a:t> (Hutchins et al., 2011)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0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Actions on Objectives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Intruder aims at achieving the original goals of the attack.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attacker engages in exfiltration of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data (</a:t>
            </a:r>
            <a:r>
              <a:rPr lang="en-US" sz="2800" dirty="0" smtClean="0"/>
              <a:t>MITRE, 2020)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organization experiences the threat of data loss because the attacker extracts valuable information. </a:t>
            </a:r>
          </a:p>
          <a:p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organization also faces the threat of violation of the integrity of data.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threat can only be detected through audit log out even though the attacker is likely to achieve his or her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r>
              <a:rPr lang="en-US" sz="2800" dirty="0" smtClean="0"/>
              <a:t> (Hutchins et al., 2011)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5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Martin, L. (2020). </a:t>
            </a:r>
            <a:r>
              <a:rPr lang="en-GB" i="1" dirty="0"/>
              <a:t>Cyber Kill Chain®</a:t>
            </a:r>
            <a:r>
              <a:rPr lang="en-GB" dirty="0"/>
              <a:t>. Lockheed Martin. Retrieved 24 February 2020, from </a:t>
            </a:r>
            <a:r>
              <a:rPr lang="en-GB" u="sng" dirty="0">
                <a:hlinkClick r:id="rId2"/>
              </a:rPr>
              <a:t>https://www.lockheedmartin.com/en-us/capabilities/cyber/cyber-kill-chain.html</a:t>
            </a:r>
            <a:r>
              <a:rPr lang="en-GB" dirty="0" smtClean="0"/>
              <a:t>.</a:t>
            </a:r>
          </a:p>
          <a:p>
            <a:r>
              <a:rPr lang="en-US" dirty="0"/>
              <a:t>Hutchins, E. M., </a:t>
            </a:r>
            <a:r>
              <a:rPr lang="en-US" dirty="0" err="1"/>
              <a:t>Cloppert</a:t>
            </a:r>
            <a:r>
              <a:rPr lang="en-US" dirty="0"/>
              <a:t>, M. J., &amp; Amin, R. M. (2011). Intelligence-driven computer network defense informed by analysis of adversary campaigns and intrusion kill chains. </a:t>
            </a:r>
            <a:r>
              <a:rPr lang="en-US" i="1" dirty="0"/>
              <a:t>Leading Issues in Information Warfare &amp; Security Research</a:t>
            </a:r>
            <a:r>
              <a:rPr lang="en-US" dirty="0"/>
              <a:t>, </a:t>
            </a:r>
            <a:r>
              <a:rPr lang="en-US" i="1" dirty="0"/>
              <a:t>1</a:t>
            </a:r>
            <a:r>
              <a:rPr lang="en-US" dirty="0"/>
              <a:t>(1), 80</a:t>
            </a:r>
            <a:r>
              <a:rPr lang="en-US" dirty="0" smtClean="0"/>
              <a:t>.</a:t>
            </a:r>
          </a:p>
          <a:p>
            <a:r>
              <a:rPr lang="en-US" dirty="0"/>
              <a:t>MITRE. (2020). </a:t>
            </a:r>
            <a:r>
              <a:rPr lang="en-US" i="1" dirty="0"/>
              <a:t>Threat-based Defense</a:t>
            </a:r>
            <a:r>
              <a:rPr lang="en-US" dirty="0"/>
              <a:t>. The MITRE Corporation. Retrieved 24 February 2020, from </a:t>
            </a:r>
            <a:r>
              <a:rPr lang="en-US" dirty="0">
                <a:hlinkClick r:id="rId3"/>
              </a:rPr>
              <a:t>https://www.mitre.org/capabilities/cybersecurity/threat-based-defense</a:t>
            </a:r>
            <a:r>
              <a:rPr lang="en-US" dirty="0" smtClean="0"/>
              <a:t>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547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</TotalTime>
  <Words>647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Introduction: Cyber Kill Chain</vt:lpstr>
      <vt:lpstr>Importance of Cyber Kill Chain </vt:lpstr>
      <vt:lpstr>Reconnaissance Stage</vt:lpstr>
      <vt:lpstr>Weaponization Stage </vt:lpstr>
      <vt:lpstr>Delivery Stage </vt:lpstr>
      <vt:lpstr>Exploitation Stage </vt:lpstr>
      <vt:lpstr>Installation Stage </vt:lpstr>
      <vt:lpstr>Command and Control</vt:lpstr>
      <vt:lpstr>Actions on Objectives </vt:lpstr>
      <vt:lpstr>References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Introduction: Cyber Kill Chain</dc:title>
  <dc:creator>Terry</dc:creator>
  <cp:lastModifiedBy>Terry</cp:lastModifiedBy>
  <cp:revision>41</cp:revision>
  <dcterms:created xsi:type="dcterms:W3CDTF">2020-02-24T01:50:38Z</dcterms:created>
  <dcterms:modified xsi:type="dcterms:W3CDTF">2020-02-24T04:11:19Z</dcterms:modified>
</cp:coreProperties>
</file>